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58" r:id="rId5"/>
    <p:sldId id="259" r:id="rId6"/>
    <p:sldId id="266" r:id="rId7"/>
    <p:sldId id="262" r:id="rId8"/>
    <p:sldId id="263" r:id="rId9"/>
    <p:sldId id="264" r:id="rId10"/>
    <p:sldId id="265" r:id="rId1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D6702DB-C42D-4793-8EE3-3495480C4372}" type="datetimeFigureOut">
              <a:rPr lang="es-ES"/>
              <a:pPr>
                <a:defRPr/>
              </a:pPr>
              <a:t>24/05/2010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9F6C85D-45B7-4BFE-97D3-CEFA75082FE6}"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2136E-1A4A-4216-B080-B174F29E7191}" type="slidenum">
              <a:rPr lang="es-ES"/>
              <a:pPr fontAlgn="base">
                <a:spcBef>
                  <a:spcPct val="0"/>
                </a:spcBef>
                <a:spcAft>
                  <a:spcPct val="0"/>
                </a:spcAft>
                <a:defRPr/>
              </a:pPr>
              <a:t>6</a:t>
            </a:fld>
            <a:endParaRPr lang="es-E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5281D3-962C-4313-82C9-5D4890C202D4}" type="slidenum">
              <a:rPr lang="es-ES"/>
              <a:pPr fontAlgn="base">
                <a:spcBef>
                  <a:spcPct val="0"/>
                </a:spcBef>
                <a:spcAft>
                  <a:spcPct val="0"/>
                </a:spcAft>
                <a:defRPr/>
              </a:pPr>
              <a:t>7</a:t>
            </a:fld>
            <a:endParaRPr lang="es-E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0DBE3-05F3-4AD1-AEE5-1807A96C98C7}" type="slidenum">
              <a:rPr lang="es-ES"/>
              <a:pPr fontAlgn="base">
                <a:spcBef>
                  <a:spcPct val="0"/>
                </a:spcBef>
                <a:spcAft>
                  <a:spcPct val="0"/>
                </a:spcAft>
                <a:defRPr/>
              </a:pPr>
              <a:t>8</a:t>
            </a:fld>
            <a:endParaRPr lang="es-E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05EFC-BECD-49A9-AFC9-A014EFA86F00}" type="slidenum">
              <a:rPr lang="es-ES"/>
              <a:pPr fontAlgn="base">
                <a:spcBef>
                  <a:spcPct val="0"/>
                </a:spcBef>
                <a:spcAft>
                  <a:spcPct val="0"/>
                </a:spcAft>
                <a:defRPr/>
              </a:pPr>
              <a:t>9</a:t>
            </a:fld>
            <a:endParaRPr lang="es-E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CA6223-9A0B-413D-AC34-1B917A0BD661}" type="slidenum">
              <a:rPr lang="es-ES"/>
              <a:pPr fontAlgn="base">
                <a:spcBef>
                  <a:spcPct val="0"/>
                </a:spcBef>
                <a:spcAft>
                  <a:spcPct val="0"/>
                </a:spcAft>
                <a:defRPr/>
              </a:pPr>
              <a:t>10</a:t>
            </a:fld>
            <a:endParaRPr lang="es-E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D56CE03-50C0-4FE6-8734-B72732E01820}" type="datetimeFigureOut">
              <a:rPr lang="es-ES"/>
              <a:pPr>
                <a:defRPr/>
              </a:pPr>
              <a:t>24/05/2010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E4B8F4C-6617-4019-A2E1-285F613C2A57}"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F608B49-3AC8-451C-9FBF-3396A94BD7F2}" type="datetimeFigureOut">
              <a:rPr lang="es-ES"/>
              <a:pPr>
                <a:defRPr/>
              </a:pPr>
              <a:t>24/05/2010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FF8DEFB-155E-4264-8F11-7962C902E120}"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C74A50C-3D82-4233-A859-B5348102B119}" type="datetimeFigureOut">
              <a:rPr lang="es-ES"/>
              <a:pPr>
                <a:defRPr/>
              </a:pPr>
              <a:t>24/05/2010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0C76B9B-1F97-4F68-B290-BAD5D8ED7B05}"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C979B95-20B1-4780-A2EA-2341D97118F1}" type="datetimeFigureOut">
              <a:rPr lang="es-ES"/>
              <a:pPr>
                <a:defRPr/>
              </a:pPr>
              <a:t>24/05/2010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236DB9A-48B4-4F7D-A1EE-37BCD947A718}"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B56E1CD-AF42-4AC7-A3A5-772DE736A88E}" type="datetimeFigureOut">
              <a:rPr lang="es-ES"/>
              <a:pPr>
                <a:defRPr/>
              </a:pPr>
              <a:t>24/05/2010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2E1100A-34A2-46CC-8C58-C891FF0AF47B}"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0686213-CAA6-4FDF-A434-6555BA42A16A}" type="datetimeFigureOut">
              <a:rPr lang="es-ES"/>
              <a:pPr>
                <a:defRPr/>
              </a:pPr>
              <a:t>24/05/2010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555B767-3BAD-4520-913B-817D20D014F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D68D8F5-E646-4CE2-912B-0194D0189F7F}" type="datetimeFigureOut">
              <a:rPr lang="es-ES"/>
              <a:pPr>
                <a:defRPr/>
              </a:pPr>
              <a:t>24/05/2010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EE17BC1-681F-4D6A-BD7A-301FEC10A88B}"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A8B260F-FB1D-4ADA-95E0-45D7C5E217E2}" type="datetimeFigureOut">
              <a:rPr lang="es-ES"/>
              <a:pPr>
                <a:defRPr/>
              </a:pPr>
              <a:t>24/05/2010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C629797-6652-4838-821D-4045BB65AF9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12969B-6B76-4C43-A8D2-F99F8F0B82A6}" type="datetimeFigureOut">
              <a:rPr lang="es-ES"/>
              <a:pPr>
                <a:defRPr/>
              </a:pPr>
              <a:t>24/05/2010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6660B9B2-2204-4093-98B0-5A46FEC22BDF}"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80E4CF0-5412-4CF0-AB85-E30996CED3EB}" type="datetimeFigureOut">
              <a:rPr lang="es-ES"/>
              <a:pPr>
                <a:defRPr/>
              </a:pPr>
              <a:t>24/05/2010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C0389F9-3D74-4227-B5B3-B9A6A4C19C3C}"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4FB794-5190-467C-8F9A-6F2949805E1C}" type="datetimeFigureOut">
              <a:rPr lang="es-ES"/>
              <a:pPr>
                <a:defRPr/>
              </a:pPr>
              <a:t>24/05/2010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2A960EE-4B46-4D0E-BA3B-2F2FF0530741}"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F11F8B-D370-4E0F-9FD1-64382B9CC659}" type="datetimeFigureOut">
              <a:rPr lang="es-ES"/>
              <a:pPr>
                <a:defRPr/>
              </a:pPr>
              <a:t>24/05/2010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DF3A35-4145-4218-955E-FD8EBE2AF55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1 Título"/>
          <p:cNvSpPr>
            <a:spLocks noGrp="1"/>
          </p:cNvSpPr>
          <p:nvPr>
            <p:ph type="ctrTitle"/>
          </p:nvPr>
        </p:nvSpPr>
        <p:spPr/>
        <p:txBody>
          <a:bodyPr/>
          <a:lstStyle/>
          <a:p>
            <a:pPr eaLnBrk="1" hangingPunct="1"/>
            <a:endParaRPr lang="es-ES_tradnl" sz="9600" smtClean="0">
              <a:solidFill>
                <a:srgbClr val="FFC000"/>
              </a:solidFill>
            </a:endParaRPr>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ES"/>
          </a:p>
        </p:txBody>
      </p:sp>
      <p:pic>
        <p:nvPicPr>
          <p:cNvPr id="5" name="4 Imagen" descr="laguna.jpg"/>
          <p:cNvPicPr>
            <a:picLocks noChangeAspect="1"/>
          </p:cNvPicPr>
          <p:nvPr/>
        </p:nvPicPr>
        <p:blipFill>
          <a:blip r:embed="rId2" cstate="print"/>
          <a:stretch>
            <a:fillRect/>
          </a:stretch>
        </p:blipFill>
        <p:spPr>
          <a:xfrm>
            <a:off x="142845" y="142852"/>
            <a:ext cx="8858311" cy="6572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341" name="5 Rectángulo"/>
          <p:cNvSpPr>
            <a:spLocks noChangeArrowheads="1"/>
          </p:cNvSpPr>
          <p:nvPr/>
        </p:nvSpPr>
        <p:spPr bwMode="auto">
          <a:xfrm>
            <a:off x="357188" y="357188"/>
            <a:ext cx="8429625" cy="6007100"/>
          </a:xfrm>
          <a:prstGeom prst="rect">
            <a:avLst/>
          </a:prstGeom>
          <a:noFill/>
          <a:ln w="9525">
            <a:noFill/>
            <a:miter lim="800000"/>
            <a:headEnd/>
            <a:tailEnd/>
          </a:ln>
        </p:spPr>
        <p:txBody>
          <a:bodyPr>
            <a:spAutoFit/>
          </a:bodyPr>
          <a:lstStyle/>
          <a:p>
            <a:r>
              <a:rPr lang="es-ES" sz="9600">
                <a:solidFill>
                  <a:srgbClr val="FFC000"/>
                </a:solidFill>
                <a:latin typeface="Calibri" pitchFamily="34" charset="0"/>
              </a:rPr>
              <a:t>Laguna de Fuente de Piedra</a:t>
            </a:r>
          </a:p>
          <a:p>
            <a:pPr algn="r"/>
            <a:endParaRPr lang="es-ES" sz="1400">
              <a:solidFill>
                <a:srgbClr val="FFC000"/>
              </a:solidFill>
              <a:latin typeface="Calibri" pitchFamily="34" charset="0"/>
            </a:endParaRPr>
          </a:p>
          <a:p>
            <a:pPr algn="r"/>
            <a:endParaRPr lang="es-ES" sz="1400">
              <a:solidFill>
                <a:srgbClr val="FFC000"/>
              </a:solidFill>
              <a:latin typeface="Calibri" pitchFamily="34" charset="0"/>
            </a:endParaRPr>
          </a:p>
          <a:p>
            <a:pPr algn="r"/>
            <a:r>
              <a:rPr lang="es-ES">
                <a:solidFill>
                  <a:srgbClr val="FFC000"/>
                </a:solidFill>
                <a:latin typeface="Calibri" pitchFamily="34" charset="0"/>
              </a:rPr>
              <a:t>Alejandro Acedo</a:t>
            </a:r>
          </a:p>
          <a:p>
            <a:pPr algn="r"/>
            <a:r>
              <a:rPr lang="es-ES">
                <a:solidFill>
                  <a:srgbClr val="FFC000"/>
                </a:solidFill>
                <a:latin typeface="Calibri" pitchFamily="34" charset="0"/>
              </a:rPr>
              <a:t>Juan Correia</a:t>
            </a:r>
          </a:p>
          <a:p>
            <a:pPr algn="r"/>
            <a:r>
              <a:rPr lang="es-ES">
                <a:solidFill>
                  <a:srgbClr val="FFC000"/>
                </a:solidFill>
                <a:latin typeface="Calibri" pitchFamily="34" charset="0"/>
              </a:rPr>
              <a:t>Carlos Ortiz </a:t>
            </a:r>
          </a:p>
          <a:p>
            <a:pPr algn="r"/>
            <a:endParaRPr lang="es-ES">
              <a:solidFill>
                <a:srgbClr val="FFC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endParaRPr lang="es-ES_tradnl" smtClean="0"/>
          </a:p>
        </p:txBody>
      </p:sp>
      <p:pic>
        <p:nvPicPr>
          <p:cNvPr id="27650" name="Picture 3"/>
          <p:cNvPicPr>
            <a:picLocks noGrp="1" noChangeAspect="1" noChangeArrowheads="1"/>
          </p:cNvPicPr>
          <p:nvPr>
            <p:ph type="body" idx="1"/>
          </p:nvPr>
        </p:nvPicPr>
        <p:blipFill>
          <a:blip r:embed="rId3"/>
          <a:srcRect/>
          <a:stretch>
            <a:fillRect/>
          </a:stretch>
        </p:blipFill>
        <p:spPr>
          <a:xfrm>
            <a:off x="0" y="0"/>
            <a:ext cx="9144000" cy="6858000"/>
          </a:xfrm>
        </p:spPr>
      </p:pic>
      <p:sp>
        <p:nvSpPr>
          <p:cNvPr id="27651" name="Text Box 4"/>
          <p:cNvSpPr txBox="1">
            <a:spLocks noChangeArrowheads="1"/>
          </p:cNvSpPr>
          <p:nvPr/>
        </p:nvSpPr>
        <p:spPr bwMode="auto">
          <a:xfrm>
            <a:off x="2555875" y="260350"/>
            <a:ext cx="4392613" cy="701675"/>
          </a:xfrm>
          <a:prstGeom prst="rect">
            <a:avLst/>
          </a:prstGeom>
          <a:noFill/>
          <a:ln w="9525">
            <a:noFill/>
            <a:miter lim="800000"/>
            <a:headEnd/>
            <a:tailEnd/>
          </a:ln>
        </p:spPr>
        <p:txBody>
          <a:bodyPr>
            <a:spAutoFit/>
          </a:bodyPr>
          <a:lstStyle/>
          <a:p>
            <a:pPr algn="ctr">
              <a:spcBef>
                <a:spcPct val="50000"/>
              </a:spcBef>
            </a:pPr>
            <a:r>
              <a:rPr lang="es-ES" sz="4000">
                <a:latin typeface="Calibri" pitchFamily="34" charset="0"/>
              </a:rPr>
              <a:t>El Tornillo</a:t>
            </a:r>
          </a:p>
        </p:txBody>
      </p:sp>
      <p:sp>
        <p:nvSpPr>
          <p:cNvPr id="27652" name="Text Box 5"/>
          <p:cNvSpPr txBox="1">
            <a:spLocks noChangeArrowheads="1"/>
          </p:cNvSpPr>
          <p:nvPr/>
        </p:nvSpPr>
        <p:spPr bwMode="auto">
          <a:xfrm>
            <a:off x="1331913" y="3141663"/>
            <a:ext cx="6121400" cy="366712"/>
          </a:xfrm>
          <a:prstGeom prst="rect">
            <a:avLst/>
          </a:prstGeom>
          <a:noFill/>
          <a:ln w="9525">
            <a:noFill/>
            <a:miter lim="800000"/>
            <a:headEnd/>
            <a:tailEnd/>
          </a:ln>
        </p:spPr>
        <p:txBody>
          <a:bodyPr>
            <a:spAutoFit/>
          </a:bodyPr>
          <a:lstStyle/>
          <a:p>
            <a:pPr>
              <a:spcBef>
                <a:spcPct val="50000"/>
              </a:spcBef>
            </a:pPr>
            <a:endParaRPr lang="es-ES_tradnl">
              <a:latin typeface="Calibri" pitchFamily="34" charset="0"/>
            </a:endParaRPr>
          </a:p>
        </p:txBody>
      </p:sp>
      <p:sp>
        <p:nvSpPr>
          <p:cNvPr id="27653" name="Text Box 6"/>
          <p:cNvSpPr txBox="1">
            <a:spLocks noChangeArrowheads="1"/>
          </p:cNvSpPr>
          <p:nvPr/>
        </p:nvSpPr>
        <p:spPr bwMode="auto">
          <a:xfrm>
            <a:off x="971550" y="3284538"/>
            <a:ext cx="6769100" cy="3508375"/>
          </a:xfrm>
          <a:prstGeom prst="rect">
            <a:avLst/>
          </a:prstGeom>
          <a:noFill/>
          <a:ln w="9525">
            <a:noFill/>
            <a:miter lim="800000"/>
            <a:headEnd/>
            <a:tailEnd/>
          </a:ln>
        </p:spPr>
        <p:txBody>
          <a:bodyPr>
            <a:spAutoFit/>
          </a:bodyPr>
          <a:lstStyle/>
          <a:p>
            <a:pPr algn="ctr">
              <a:spcBef>
                <a:spcPct val="50000"/>
              </a:spcBef>
            </a:pPr>
            <a:r>
              <a:rPr lang="es-ES">
                <a:latin typeface="Calibri" pitchFamily="34" charset="0"/>
              </a:rPr>
              <a:t>	</a:t>
            </a:r>
            <a:r>
              <a:rPr lang="es-ES" sz="2800" b="1">
                <a:solidFill>
                  <a:srgbClr val="FF0000"/>
                </a:solidFill>
                <a:latin typeface="Calibri" pitchFamily="34" charset="0"/>
              </a:rPr>
              <a:t>En la imagen se puede apreciar el famoso “tornillo” del Torcal. Este fenómeno se produce porque cada una de las ondulaciones que posee es de un material o sedimento distinto por lo tanto se disuelve mas o menos fácil que otra de las ondulaciones. Esta es un claro ejemplo de paisaje  cárstico.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88" y="428625"/>
            <a:ext cx="4000500" cy="1274763"/>
          </a:xfrm>
        </p:spPr>
        <p:txBody>
          <a:bodyPr rtlCol="0">
            <a:normAutofit fontScale="90000"/>
          </a:bodyPr>
          <a:lstStyle/>
          <a:p>
            <a:pPr eaLnBrk="1" fontAlgn="auto" hangingPunct="1">
              <a:spcAft>
                <a:spcPts val="0"/>
              </a:spcAft>
              <a:defRPr/>
            </a:pPr>
            <a:r>
              <a:rPr lang="es-ES" dirty="0" smtClean="0"/>
              <a:t>Situación geográfica</a:t>
            </a:r>
            <a:endParaRPr lang="es-ES" dirty="0"/>
          </a:p>
        </p:txBody>
      </p:sp>
      <p:pic>
        <p:nvPicPr>
          <p:cNvPr id="15362" name="3 Marcador de contenido" descr="mapa-parque-laguna-fuente-piedra.jpg"/>
          <p:cNvPicPr>
            <a:picLocks noGrp="1" noChangeAspect="1"/>
          </p:cNvPicPr>
          <p:nvPr>
            <p:ph idx="1"/>
          </p:nvPr>
        </p:nvPicPr>
        <p:blipFill>
          <a:blip r:embed="rId2"/>
          <a:srcRect/>
          <a:stretch>
            <a:fillRect/>
          </a:stretch>
        </p:blipFill>
        <p:spPr>
          <a:xfrm>
            <a:off x="214313" y="214313"/>
            <a:ext cx="4714875" cy="3121025"/>
          </a:xfrm>
        </p:spPr>
      </p:pic>
      <p:sp>
        <p:nvSpPr>
          <p:cNvPr id="15363" name="8 CuadroTexto"/>
          <p:cNvSpPr txBox="1">
            <a:spLocks noChangeArrowheads="1"/>
          </p:cNvSpPr>
          <p:nvPr/>
        </p:nvSpPr>
        <p:spPr bwMode="auto">
          <a:xfrm>
            <a:off x="285750" y="4857750"/>
            <a:ext cx="4352925" cy="769938"/>
          </a:xfrm>
          <a:prstGeom prst="rect">
            <a:avLst/>
          </a:prstGeom>
          <a:noFill/>
          <a:ln w="9525">
            <a:noFill/>
            <a:miter lim="800000"/>
            <a:headEnd/>
            <a:tailEnd/>
          </a:ln>
        </p:spPr>
        <p:txBody>
          <a:bodyPr wrap="none">
            <a:spAutoFit/>
          </a:bodyPr>
          <a:lstStyle/>
          <a:p>
            <a:r>
              <a:rPr lang="es-ES" sz="4400">
                <a:latin typeface="Calibri" pitchFamily="34" charset="0"/>
              </a:rPr>
              <a:t>Área de migración</a:t>
            </a:r>
          </a:p>
        </p:txBody>
      </p:sp>
      <p:pic>
        <p:nvPicPr>
          <p:cNvPr id="15364" name="9 Imagen" descr="mapa_andalucia.gif"/>
          <p:cNvPicPr>
            <a:picLocks noChangeAspect="1"/>
          </p:cNvPicPr>
          <p:nvPr/>
        </p:nvPicPr>
        <p:blipFill>
          <a:blip r:embed="rId3"/>
          <a:srcRect/>
          <a:stretch>
            <a:fillRect/>
          </a:stretch>
        </p:blipFill>
        <p:spPr bwMode="auto">
          <a:xfrm>
            <a:off x="4857750" y="4295775"/>
            <a:ext cx="4286250" cy="2562225"/>
          </a:xfrm>
          <a:prstGeom prst="rect">
            <a:avLst/>
          </a:prstGeom>
          <a:noFill/>
          <a:ln w="9525">
            <a:noFill/>
            <a:miter lim="800000"/>
            <a:headEnd/>
            <a:tailEnd/>
          </a:ln>
        </p:spPr>
      </p:pic>
      <p:sp>
        <p:nvSpPr>
          <p:cNvPr id="12" name="11 Flecha izquierda y derecha"/>
          <p:cNvSpPr/>
          <p:nvPr/>
        </p:nvSpPr>
        <p:spPr>
          <a:xfrm>
            <a:off x="5715000" y="5715000"/>
            <a:ext cx="1214438" cy="2143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p:txBody>
      </p:sp>
      <p:sp>
        <p:nvSpPr>
          <p:cNvPr id="15366" name="13 CuadroTexto"/>
          <p:cNvSpPr txBox="1">
            <a:spLocks noChangeArrowheads="1"/>
          </p:cNvSpPr>
          <p:nvPr/>
        </p:nvSpPr>
        <p:spPr bwMode="auto">
          <a:xfrm>
            <a:off x="214313" y="5643563"/>
            <a:ext cx="4643437" cy="366712"/>
          </a:xfrm>
          <a:prstGeom prst="rect">
            <a:avLst/>
          </a:prstGeom>
          <a:noFill/>
          <a:ln w="9525">
            <a:noFill/>
            <a:miter lim="800000"/>
            <a:headEnd/>
            <a:tailEnd/>
          </a:ln>
        </p:spPr>
        <p:txBody>
          <a:bodyPr>
            <a:spAutoFit/>
          </a:bodyPr>
          <a:lstStyle/>
          <a:p>
            <a:r>
              <a:rPr lang="es-ES">
                <a:latin typeface="Calibri" pitchFamily="34" charset="0"/>
              </a:rPr>
              <a:t>-En los meses de Febrero-Marzo y Abril-Mayo.</a:t>
            </a:r>
          </a:p>
        </p:txBody>
      </p:sp>
      <p:sp>
        <p:nvSpPr>
          <p:cNvPr id="15367" name="14 CuadroTexto"/>
          <p:cNvSpPr txBox="1">
            <a:spLocks noChangeArrowheads="1"/>
          </p:cNvSpPr>
          <p:nvPr/>
        </p:nvSpPr>
        <p:spPr bwMode="auto">
          <a:xfrm>
            <a:off x="5364163" y="1928813"/>
            <a:ext cx="2922587" cy="915987"/>
          </a:xfrm>
          <a:prstGeom prst="rect">
            <a:avLst/>
          </a:prstGeom>
          <a:noFill/>
          <a:ln w="9525">
            <a:noFill/>
            <a:miter lim="800000"/>
            <a:headEnd/>
            <a:tailEnd/>
          </a:ln>
        </p:spPr>
        <p:txBody>
          <a:bodyPr>
            <a:spAutoFit/>
          </a:bodyPr>
          <a:lstStyle/>
          <a:p>
            <a:pPr algn="ctr"/>
            <a:r>
              <a:rPr lang="es-ES">
                <a:latin typeface="Calibri" pitchFamily="34" charset="0"/>
              </a:rPr>
              <a:t>A escasos kilómetros  de Antequera en la provincia de Málaga (Andalucía, España).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eaLnBrk="1" hangingPunct="1"/>
            <a:r>
              <a:rPr lang="es-ES" smtClean="0"/>
              <a:t>La laguna</a:t>
            </a:r>
          </a:p>
        </p:txBody>
      </p:sp>
      <p:sp>
        <p:nvSpPr>
          <p:cNvPr id="16386" name="2 Marcador de contenido"/>
          <p:cNvSpPr>
            <a:spLocks noGrp="1"/>
          </p:cNvSpPr>
          <p:nvPr>
            <p:ph idx="1"/>
          </p:nvPr>
        </p:nvSpPr>
        <p:spPr>
          <a:xfrm>
            <a:off x="285750" y="1285875"/>
            <a:ext cx="8389938" cy="2686050"/>
          </a:xfrm>
        </p:spPr>
        <p:txBody>
          <a:bodyPr/>
          <a:lstStyle/>
          <a:p>
            <a:pPr algn="ctr" eaLnBrk="1" hangingPunct="1">
              <a:lnSpc>
                <a:spcPct val="80000"/>
              </a:lnSpc>
              <a:buFont typeface="Arial" charset="0"/>
              <a:buNone/>
            </a:pPr>
            <a:r>
              <a:rPr lang="es-ES" sz="2000" smtClean="0"/>
              <a:t>De origen endorreico (no pierde agua hacia mares ni ríos), la laguna de Fuente de Piedra debe la salinidad de su agua a las piedras que se encuentran bajo la superficie. Éstas desprenden parte de sal al entrar en contacto con el agua de lluvia ( única aportación de agua a la laguna aparte de la de un arroyo trasero). Cuenta con las condiciones ideales para la migración de flamencos y otras aves que migran del norte de África buscando buenas temperaturas en la época de apareamiento (primavera).</a:t>
            </a:r>
          </a:p>
        </p:txBody>
      </p:sp>
      <p:pic>
        <p:nvPicPr>
          <p:cNvPr id="16387" name="3 Imagen" descr="laguna-de-fuente-de-piedra-490x275.jpg"/>
          <p:cNvPicPr>
            <a:picLocks noChangeAspect="1"/>
          </p:cNvPicPr>
          <p:nvPr/>
        </p:nvPicPr>
        <p:blipFill>
          <a:blip r:embed="rId2"/>
          <a:srcRect/>
          <a:stretch>
            <a:fillRect/>
          </a:stretch>
        </p:blipFill>
        <p:spPr bwMode="auto">
          <a:xfrm>
            <a:off x="214313" y="3857625"/>
            <a:ext cx="4714875" cy="2767013"/>
          </a:xfrm>
          <a:prstGeom prst="rect">
            <a:avLst/>
          </a:prstGeom>
          <a:noFill/>
          <a:ln w="9525">
            <a:noFill/>
            <a:miter lim="800000"/>
            <a:headEnd/>
            <a:tailEnd/>
          </a:ln>
        </p:spPr>
      </p:pic>
      <p:pic>
        <p:nvPicPr>
          <p:cNvPr id="16388" name="5 Imagen" descr="450px-Flamencos_ICA.jpg"/>
          <p:cNvPicPr>
            <a:picLocks noChangeAspect="1"/>
          </p:cNvPicPr>
          <p:nvPr/>
        </p:nvPicPr>
        <p:blipFill>
          <a:blip r:embed="rId3"/>
          <a:srcRect/>
          <a:stretch>
            <a:fillRect/>
          </a:stretch>
        </p:blipFill>
        <p:spPr bwMode="auto">
          <a:xfrm>
            <a:off x="5000625" y="3571875"/>
            <a:ext cx="3929063"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Marcador de contenido"/>
          <p:cNvSpPr>
            <a:spLocks noGrp="1"/>
          </p:cNvSpPr>
          <p:nvPr>
            <p:ph idx="1"/>
          </p:nvPr>
        </p:nvSpPr>
        <p:spPr/>
        <p:txBody>
          <a:bodyPr/>
          <a:lstStyle/>
          <a:p>
            <a:pPr eaLnBrk="1" hangingPunct="1">
              <a:buFont typeface="Arial" charset="0"/>
              <a:buNone/>
            </a:pPr>
            <a:r>
              <a:rPr lang="es-ES" smtClean="0"/>
              <a:t>Fauna: </a:t>
            </a:r>
            <a:r>
              <a:rPr lang="es-ES" sz="1800" smtClean="0"/>
              <a:t>- Flamencos ( obtienen color rosado por su alimentación)</a:t>
            </a:r>
          </a:p>
          <a:p>
            <a:pPr eaLnBrk="1" hangingPunct="1">
              <a:buFont typeface="Arial" charset="0"/>
              <a:buNone/>
            </a:pPr>
            <a:r>
              <a:rPr lang="es-ES" sz="1800" smtClean="0"/>
              <a:t>      - diversas aves: golondrinas comunes, aviones, gallinetas, cigüeñeta…  </a:t>
            </a:r>
          </a:p>
          <a:p>
            <a:pPr eaLnBrk="1" hangingPunct="1">
              <a:buFont typeface="Arial" charset="0"/>
              <a:buNone/>
            </a:pPr>
            <a:r>
              <a:rPr lang="es-ES" sz="1800" smtClean="0"/>
              <a:t>      - pequeños mamíferos: ratones, conejos, ratas …</a:t>
            </a:r>
          </a:p>
          <a:p>
            <a:pPr eaLnBrk="1" hangingPunct="1">
              <a:buFont typeface="Arial" charset="0"/>
              <a:buNone/>
            </a:pPr>
            <a:r>
              <a:rPr lang="es-ES" sz="1800" smtClean="0"/>
              <a:t>      - gambas de pequeño tamaño (alimento de flamencos)   </a:t>
            </a:r>
            <a:endParaRPr lang="es-ES" smtClean="0"/>
          </a:p>
        </p:txBody>
      </p:sp>
      <p:pic>
        <p:nvPicPr>
          <p:cNvPr id="17410" name="4 Imagen" descr="fffff.jpg"/>
          <p:cNvPicPr>
            <a:picLocks noChangeAspect="1"/>
          </p:cNvPicPr>
          <p:nvPr/>
        </p:nvPicPr>
        <p:blipFill>
          <a:blip r:embed="rId2"/>
          <a:srcRect/>
          <a:stretch>
            <a:fillRect/>
          </a:stretch>
        </p:blipFill>
        <p:spPr bwMode="auto">
          <a:xfrm>
            <a:off x="214313" y="3357563"/>
            <a:ext cx="3929062" cy="3235325"/>
          </a:xfrm>
          <a:prstGeom prst="rect">
            <a:avLst/>
          </a:prstGeom>
          <a:noFill/>
          <a:ln w="9525">
            <a:noFill/>
            <a:miter lim="800000"/>
            <a:headEnd/>
            <a:tailEnd/>
          </a:ln>
        </p:spPr>
      </p:pic>
      <p:pic>
        <p:nvPicPr>
          <p:cNvPr id="17411" name="5 Imagen" descr="Gallineta_Comun_RN_2002.jpg"/>
          <p:cNvPicPr>
            <a:picLocks noChangeAspect="1"/>
          </p:cNvPicPr>
          <p:nvPr/>
        </p:nvPicPr>
        <p:blipFill>
          <a:blip r:embed="rId3"/>
          <a:srcRect/>
          <a:stretch>
            <a:fillRect/>
          </a:stretch>
        </p:blipFill>
        <p:spPr bwMode="auto">
          <a:xfrm>
            <a:off x="4786313" y="3500438"/>
            <a:ext cx="32099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pPr eaLnBrk="1" hangingPunct="1"/>
            <a:r>
              <a:rPr lang="es-ES" smtClean="0"/>
              <a:t>Flamenco</a:t>
            </a:r>
          </a:p>
        </p:txBody>
      </p:sp>
      <p:sp>
        <p:nvSpPr>
          <p:cNvPr id="18434" name="2 Marcador de contenido"/>
          <p:cNvSpPr>
            <a:spLocks noGrp="1"/>
          </p:cNvSpPr>
          <p:nvPr>
            <p:ph idx="1"/>
          </p:nvPr>
        </p:nvSpPr>
        <p:spPr>
          <a:xfrm>
            <a:off x="214313" y="1357313"/>
            <a:ext cx="5257800" cy="4972050"/>
          </a:xfrm>
        </p:spPr>
        <p:txBody>
          <a:bodyPr/>
          <a:lstStyle/>
          <a:p>
            <a:pPr algn="ctr" eaLnBrk="1" hangingPunct="1">
              <a:lnSpc>
                <a:spcPct val="80000"/>
              </a:lnSpc>
              <a:buFont typeface="Arial" charset="0"/>
              <a:buNone/>
            </a:pPr>
            <a:r>
              <a:rPr lang="es-ES" sz="2000" smtClean="0"/>
              <a:t>Se trata de una ave migratoria que  inicia un ciclo migratorio hacia el sur de España (Doñana-Fuente Piedra) buscando áreas de apareamiento en los meses propios (marzo-mayo) buscando mejor clima que en el norte de África. Su edad de madurez sexual la encuentran a los 6 años pero tienen un ciclo vital alrededor de los 60. Sus patas alargadas y su cuello y pico alargado son nada más y nada menos evoluciones genéticas que ayudan al flamenco a sobrevivir. El pico le permite alimentarse de pequeños crustáceos mientras sus patas alargadas le facilitan caminar por el barro del fondo del humedal y levantarlo para buscar alimento.</a:t>
            </a:r>
          </a:p>
        </p:txBody>
      </p:sp>
      <p:pic>
        <p:nvPicPr>
          <p:cNvPr id="18435" name="3 Imagen" descr="FLAMENCO4.jpg"/>
          <p:cNvPicPr>
            <a:picLocks noChangeAspect="1"/>
          </p:cNvPicPr>
          <p:nvPr/>
        </p:nvPicPr>
        <p:blipFill>
          <a:blip r:embed="rId2"/>
          <a:srcRect/>
          <a:stretch>
            <a:fillRect/>
          </a:stretch>
        </p:blipFill>
        <p:spPr bwMode="auto">
          <a:xfrm>
            <a:off x="5715000" y="1285875"/>
            <a:ext cx="2984500" cy="398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p:txBody>
          <a:bodyPr/>
          <a:lstStyle/>
          <a:p>
            <a:pPr eaLnBrk="1" hangingPunct="1"/>
            <a:endParaRPr lang="es-ES_tradnl" smtClean="0"/>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s-ES"/>
          </a:p>
        </p:txBody>
      </p:sp>
      <p:pic>
        <p:nvPicPr>
          <p:cNvPr id="19459"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0" name="Text Box 5"/>
          <p:cNvSpPr txBox="1">
            <a:spLocks noChangeArrowheads="1"/>
          </p:cNvSpPr>
          <p:nvPr/>
        </p:nvSpPr>
        <p:spPr bwMode="auto">
          <a:xfrm>
            <a:off x="2339975" y="1412875"/>
            <a:ext cx="5688013" cy="4117975"/>
          </a:xfrm>
          <a:prstGeom prst="rect">
            <a:avLst/>
          </a:prstGeom>
          <a:noFill/>
          <a:ln w="9525">
            <a:noFill/>
            <a:miter lim="800000"/>
            <a:headEnd/>
            <a:tailEnd/>
          </a:ln>
        </p:spPr>
        <p:txBody>
          <a:bodyPr>
            <a:spAutoFit/>
          </a:bodyPr>
          <a:lstStyle/>
          <a:p>
            <a:pPr algn="ctr">
              <a:spcBef>
                <a:spcPct val="50000"/>
              </a:spcBef>
            </a:pPr>
            <a:r>
              <a:rPr lang="es-ES" sz="6600">
                <a:latin typeface="Calibri" pitchFamily="34" charset="0"/>
              </a:rPr>
              <a:t>El Torcal</a:t>
            </a:r>
          </a:p>
          <a:p>
            <a:pPr algn="ctr">
              <a:spcBef>
                <a:spcPct val="50000"/>
              </a:spcBef>
            </a:pPr>
            <a:r>
              <a:rPr lang="es-ES" sz="6600">
                <a:latin typeface="Calibri" pitchFamily="34" charset="0"/>
              </a:rPr>
              <a:t>De </a:t>
            </a:r>
          </a:p>
          <a:p>
            <a:pPr algn="ctr">
              <a:spcBef>
                <a:spcPct val="50000"/>
              </a:spcBef>
            </a:pPr>
            <a:r>
              <a:rPr lang="es-ES" sz="6600">
                <a:latin typeface="Calibri" pitchFamily="34" charset="0"/>
              </a:rPr>
              <a:t>Antequera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endParaRPr lang="es-ES_tradnl" smtClean="0"/>
          </a:p>
        </p:txBody>
      </p:sp>
      <p:pic>
        <p:nvPicPr>
          <p:cNvPr id="21506" name="Picture 3"/>
          <p:cNvPicPr>
            <a:picLocks noGrp="1" noChangeAspect="1" noChangeArrowheads="1"/>
          </p:cNvPicPr>
          <p:nvPr>
            <p:ph type="body" idx="1"/>
          </p:nvPr>
        </p:nvPicPr>
        <p:blipFill>
          <a:blip r:embed="rId3"/>
          <a:srcRect/>
          <a:stretch>
            <a:fillRect/>
          </a:stretch>
        </p:blipFill>
        <p:spPr>
          <a:xfrm>
            <a:off x="0" y="0"/>
            <a:ext cx="9144000" cy="6858000"/>
          </a:xfrm>
        </p:spPr>
      </p:pic>
      <p:sp>
        <p:nvSpPr>
          <p:cNvPr id="21507" name="Text Box 4"/>
          <p:cNvSpPr txBox="1">
            <a:spLocks noChangeArrowheads="1"/>
          </p:cNvSpPr>
          <p:nvPr/>
        </p:nvSpPr>
        <p:spPr bwMode="auto">
          <a:xfrm>
            <a:off x="2700338" y="620713"/>
            <a:ext cx="4032250" cy="701675"/>
          </a:xfrm>
          <a:prstGeom prst="rect">
            <a:avLst/>
          </a:prstGeom>
          <a:noFill/>
          <a:ln w="9525">
            <a:noFill/>
            <a:miter lim="800000"/>
            <a:headEnd/>
            <a:tailEnd/>
          </a:ln>
        </p:spPr>
        <p:txBody>
          <a:bodyPr>
            <a:spAutoFit/>
          </a:bodyPr>
          <a:lstStyle/>
          <a:p>
            <a:pPr algn="ctr">
              <a:spcBef>
                <a:spcPct val="50000"/>
              </a:spcBef>
            </a:pPr>
            <a:r>
              <a:rPr lang="es-ES" sz="4000" b="1">
                <a:solidFill>
                  <a:srgbClr val="FF0000"/>
                </a:solidFill>
                <a:latin typeface="Calibri" pitchFamily="34" charset="0"/>
              </a:rPr>
              <a:t>Localización</a:t>
            </a:r>
          </a:p>
        </p:txBody>
      </p:sp>
      <p:sp>
        <p:nvSpPr>
          <p:cNvPr id="21508" name="Text Box 5"/>
          <p:cNvSpPr txBox="1">
            <a:spLocks noChangeArrowheads="1"/>
          </p:cNvSpPr>
          <p:nvPr/>
        </p:nvSpPr>
        <p:spPr bwMode="auto">
          <a:xfrm>
            <a:off x="1042988" y="2708275"/>
            <a:ext cx="6842125" cy="3503613"/>
          </a:xfrm>
          <a:prstGeom prst="rect">
            <a:avLst/>
          </a:prstGeom>
          <a:noFill/>
          <a:ln w="9525">
            <a:noFill/>
            <a:miter lim="800000"/>
            <a:headEnd/>
            <a:tailEnd/>
          </a:ln>
        </p:spPr>
        <p:txBody>
          <a:bodyPr>
            <a:spAutoFit/>
          </a:bodyPr>
          <a:lstStyle/>
          <a:p>
            <a:pPr algn="ctr">
              <a:spcBef>
                <a:spcPct val="50000"/>
              </a:spcBef>
            </a:pPr>
            <a:r>
              <a:rPr lang="es-ES">
                <a:latin typeface="Calibri" pitchFamily="34" charset="0"/>
              </a:rPr>
              <a:t>	</a:t>
            </a:r>
            <a:r>
              <a:rPr lang="es-ES" sz="3200" b="1">
                <a:solidFill>
                  <a:srgbClr val="FF0000"/>
                </a:solidFill>
                <a:latin typeface="Calibri" pitchFamily="34" charset="0"/>
              </a:rPr>
              <a:t>Es un paraje natural situado en Antequera (Málaga). Es famoso por las caprichosas formas que adoptan sus rocas debido a los distintos agentes erosivos a los que es sometido. Su extensión es de veinte kilómetros cuadrados.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endParaRPr lang="es-ES_tradnl" smtClean="0"/>
          </a:p>
        </p:txBody>
      </p:sp>
      <p:pic>
        <p:nvPicPr>
          <p:cNvPr id="23554" name="Picture 3"/>
          <p:cNvPicPr>
            <a:picLocks noGrp="1" noChangeAspect="1" noChangeArrowheads="1"/>
          </p:cNvPicPr>
          <p:nvPr>
            <p:ph type="body" idx="1"/>
          </p:nvPr>
        </p:nvPicPr>
        <p:blipFill>
          <a:blip r:embed="rId3"/>
          <a:srcRect/>
          <a:stretch>
            <a:fillRect/>
          </a:stretch>
        </p:blipFill>
        <p:spPr>
          <a:xfrm>
            <a:off x="0" y="0"/>
            <a:ext cx="9144000" cy="6858000"/>
          </a:xfrm>
        </p:spPr>
      </p:pic>
      <p:sp>
        <p:nvSpPr>
          <p:cNvPr id="23555" name="Text Box 4"/>
          <p:cNvSpPr txBox="1">
            <a:spLocks noChangeArrowheads="1"/>
          </p:cNvSpPr>
          <p:nvPr/>
        </p:nvSpPr>
        <p:spPr bwMode="auto">
          <a:xfrm>
            <a:off x="2339975" y="620713"/>
            <a:ext cx="4824413" cy="1766887"/>
          </a:xfrm>
          <a:prstGeom prst="rect">
            <a:avLst/>
          </a:prstGeom>
          <a:noFill/>
          <a:ln w="9525">
            <a:noFill/>
            <a:miter lim="800000"/>
            <a:headEnd/>
            <a:tailEnd/>
          </a:ln>
        </p:spPr>
        <p:txBody>
          <a:bodyPr>
            <a:spAutoFit/>
          </a:bodyPr>
          <a:lstStyle/>
          <a:p>
            <a:pPr algn="ctr">
              <a:spcBef>
                <a:spcPct val="50000"/>
              </a:spcBef>
            </a:pPr>
            <a:r>
              <a:rPr lang="es-ES" sz="4400">
                <a:latin typeface="Calibri" pitchFamily="34" charset="0"/>
              </a:rPr>
              <a:t>El Torcal:</a:t>
            </a:r>
          </a:p>
          <a:p>
            <a:pPr algn="ctr">
              <a:spcBef>
                <a:spcPct val="50000"/>
              </a:spcBef>
            </a:pPr>
            <a:r>
              <a:rPr lang="es-ES" sz="4400">
                <a:latin typeface="Calibri" pitchFamily="34" charset="0"/>
              </a:rPr>
              <a:t>Origen</a:t>
            </a:r>
          </a:p>
        </p:txBody>
      </p:sp>
      <p:sp>
        <p:nvSpPr>
          <p:cNvPr id="23556" name="Text Box 5"/>
          <p:cNvSpPr txBox="1">
            <a:spLocks noChangeArrowheads="1"/>
          </p:cNvSpPr>
          <p:nvPr/>
        </p:nvSpPr>
        <p:spPr bwMode="auto">
          <a:xfrm>
            <a:off x="323850" y="3357563"/>
            <a:ext cx="8569325" cy="3378200"/>
          </a:xfrm>
          <a:prstGeom prst="rect">
            <a:avLst/>
          </a:prstGeom>
          <a:noFill/>
          <a:ln w="9525">
            <a:noFill/>
            <a:miter lim="800000"/>
            <a:headEnd/>
            <a:tailEnd/>
          </a:ln>
        </p:spPr>
        <p:txBody>
          <a:bodyPr>
            <a:spAutoFit/>
          </a:bodyPr>
          <a:lstStyle/>
          <a:p>
            <a:pPr algn="ctr">
              <a:spcBef>
                <a:spcPct val="50000"/>
              </a:spcBef>
            </a:pPr>
            <a:r>
              <a:rPr lang="es-ES">
                <a:latin typeface="Calibri" pitchFamily="34" charset="0"/>
              </a:rPr>
              <a:t>	</a:t>
            </a:r>
            <a:r>
              <a:rPr lang="es-ES" sz="2400" b="1">
                <a:solidFill>
                  <a:srgbClr val="FF0000"/>
                </a:solidFill>
                <a:latin typeface="Calibri" pitchFamily="34" charset="0"/>
              </a:rPr>
              <a:t>Sus orígenes se remontan al período Jurásico, más concretamente la Era Secundaria, es decir, hace unos 160 millones de años. Por aquel entonces la zona constituía un alargado pasillo marítimo que comunicaba, desde el Golfo de Cádiz, hasta Alicante, los primitivos océano Atlántico y mar Mediterráneo. Fueron los plegamientos Alpinos, en la Era Terciaria, los que provocaron que emergieran los sedimentos calizos depositados en el fondo de este brazo oceánico, dando lugar a sierras, cuyas cumbres adoptaron, con frecuencia, forma de «champiñón».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es-ES_tradnl" smtClean="0"/>
          </a:p>
        </p:txBody>
      </p:sp>
      <p:pic>
        <p:nvPicPr>
          <p:cNvPr id="25602" name="Picture 3"/>
          <p:cNvPicPr>
            <a:picLocks noGrp="1" noChangeAspect="1" noChangeArrowheads="1"/>
          </p:cNvPicPr>
          <p:nvPr>
            <p:ph type="body" idx="1"/>
          </p:nvPr>
        </p:nvPicPr>
        <p:blipFill>
          <a:blip r:embed="rId3"/>
          <a:srcRect/>
          <a:stretch>
            <a:fillRect/>
          </a:stretch>
        </p:blipFill>
        <p:spPr>
          <a:xfrm>
            <a:off x="0" y="0"/>
            <a:ext cx="9144000" cy="6858000"/>
          </a:xfrm>
        </p:spPr>
      </p:pic>
      <p:sp>
        <p:nvSpPr>
          <p:cNvPr id="25603" name="Text Box 5"/>
          <p:cNvSpPr txBox="1">
            <a:spLocks noChangeArrowheads="1"/>
          </p:cNvSpPr>
          <p:nvPr/>
        </p:nvSpPr>
        <p:spPr bwMode="auto">
          <a:xfrm>
            <a:off x="1619250" y="333375"/>
            <a:ext cx="5545138" cy="701675"/>
          </a:xfrm>
          <a:prstGeom prst="rect">
            <a:avLst/>
          </a:prstGeom>
          <a:noFill/>
          <a:ln w="9525">
            <a:noFill/>
            <a:miter lim="800000"/>
            <a:headEnd/>
            <a:tailEnd/>
          </a:ln>
        </p:spPr>
        <p:txBody>
          <a:bodyPr>
            <a:spAutoFit/>
          </a:bodyPr>
          <a:lstStyle/>
          <a:p>
            <a:pPr algn="ctr">
              <a:spcBef>
                <a:spcPct val="50000"/>
              </a:spcBef>
            </a:pPr>
            <a:r>
              <a:rPr lang="es-ES" sz="4000">
                <a:latin typeface="Calibri" pitchFamily="34" charset="0"/>
              </a:rPr>
              <a:t>El Torcal</a:t>
            </a:r>
          </a:p>
        </p:txBody>
      </p:sp>
      <p:sp>
        <p:nvSpPr>
          <p:cNvPr id="25604" name="Text Box 6"/>
          <p:cNvSpPr txBox="1">
            <a:spLocks noChangeArrowheads="1"/>
          </p:cNvSpPr>
          <p:nvPr/>
        </p:nvSpPr>
        <p:spPr bwMode="auto">
          <a:xfrm>
            <a:off x="539750" y="2646363"/>
            <a:ext cx="8280400" cy="3140075"/>
          </a:xfrm>
          <a:prstGeom prst="rect">
            <a:avLst/>
          </a:prstGeom>
          <a:noFill/>
          <a:ln w="9525">
            <a:noFill/>
            <a:miter lim="800000"/>
            <a:headEnd/>
            <a:tailEnd/>
          </a:ln>
        </p:spPr>
        <p:txBody>
          <a:bodyPr>
            <a:spAutoFit/>
          </a:bodyPr>
          <a:lstStyle/>
          <a:p>
            <a:pPr algn="ctr">
              <a:spcBef>
                <a:spcPct val="50000"/>
              </a:spcBef>
            </a:pPr>
            <a:r>
              <a:rPr lang="es-ES">
                <a:latin typeface="Calibri" pitchFamily="34" charset="0"/>
              </a:rPr>
              <a:t>	</a:t>
            </a:r>
            <a:r>
              <a:rPr lang="es-ES" sz="2000" b="1">
                <a:solidFill>
                  <a:srgbClr val="FF0000"/>
                </a:solidFill>
                <a:latin typeface="Calibri" pitchFamily="34" charset="0"/>
              </a:rPr>
              <a:t>El Torcal está constituido por rocas calizas de tres tipos: oolíticas, brechoides y clásticas. Todas ellas tuvieron su origen en el fondo marino durante el periodo Jurásico, en el período comprendido entre 250 y 150 millones de años atrás. Los sedimentos acumulados en el fondo del mar se agregaban mediante la acción cementadora de las sales y precipitados de la disolución marina. Más tarde, una serie de fracturas generaron grietas y sistemas de fallas que se entrecortan en ángulo recto; la erosión y hundimiento de dichas grietas ha producido lo que llamamos hoy día callejones o "corredores". A partir de este momento el conjunto queda sometido a un proceso de erosión característico, el modelado cárstico.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560</Words>
  <Application>Microsoft Office PowerPoint</Application>
  <PresentationFormat>On-screen Show (4:3)</PresentationFormat>
  <Paragraphs>35</Paragraphs>
  <Slides>10</Slides>
  <Notes>5</Notes>
  <HiddenSlides>0</HiddenSlides>
  <MMClips>0</MMClips>
  <ScaleCrop>false</ScaleCrop>
  <HeadingPairs>
    <vt:vector size="6" baseType="variant">
      <vt:variant>
        <vt:lpstr>Fuentes usadas</vt:lpstr>
      </vt:variant>
      <vt:variant>
        <vt:i4>2</vt:i4>
      </vt:variant>
      <vt:variant>
        <vt:lpstr>Plantilla de diseño</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Diapositiva 1</vt:lpstr>
      <vt:lpstr>Situación geográfica</vt:lpstr>
      <vt:lpstr>La laguna</vt:lpstr>
      <vt:lpstr>Diapositiva 4</vt:lpstr>
      <vt:lpstr>Flamenco</vt:lpstr>
      <vt:lpstr>Diapositiva 6</vt:lpstr>
      <vt:lpstr>Diapositiva 7</vt:lpstr>
      <vt:lpstr>Diapositiva 8</vt:lpstr>
      <vt:lpstr>Diapositiva 9</vt:lpstr>
      <vt:lpstr>Diapositiva 10</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dc:creator>
  <cp:lastModifiedBy>WinuE</cp:lastModifiedBy>
  <cp:revision>13</cp:revision>
  <dcterms:created xsi:type="dcterms:W3CDTF">2010-05-04T17:22:22Z</dcterms:created>
  <dcterms:modified xsi:type="dcterms:W3CDTF">2010-05-24T07:49:51Z</dcterms:modified>
</cp:coreProperties>
</file>